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msikrishna jammala" userId="4f816a0251f151b3" providerId="LiveId" clId="{A19CEDAC-0EC0-42DF-8245-DF906907DEE9}"/>
    <pc:docChg chg="custSel addSld delSld modSld modMainMaster">
      <pc:chgData name="vamsikrishna jammala" userId="4f816a0251f151b3" providerId="LiveId" clId="{A19CEDAC-0EC0-42DF-8245-DF906907DEE9}" dt="2026-01-08T05:33:20.755" v="323"/>
      <pc:docMkLst>
        <pc:docMk/>
      </pc:docMkLst>
      <pc:sldChg chg="modSp modTransition">
        <pc:chgData name="vamsikrishna jammala" userId="4f816a0251f151b3" providerId="LiveId" clId="{A19CEDAC-0EC0-42DF-8245-DF906907DEE9}" dt="2026-01-08T05:32:32.499" v="316"/>
        <pc:sldMkLst>
          <pc:docMk/>
          <pc:sldMk cId="480624473" sldId="256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80624473" sldId="256"/>
            <ac:spMk id="2" creationId="{3C32E869-2F9D-336F-54DD-9F457F11AEBF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80624473" sldId="256"/>
            <ac:spMk id="3" creationId="{094AADEA-9B97-FC1B-22C6-21F1F80BD41D}"/>
          </ac:spMkLst>
        </pc:spChg>
      </pc:sldChg>
      <pc:sldChg chg="modSp mod modTransition">
        <pc:chgData name="vamsikrishna jammala" userId="4f816a0251f151b3" providerId="LiveId" clId="{A19CEDAC-0EC0-42DF-8245-DF906907DEE9}" dt="2026-01-08T05:32:46.623" v="317"/>
        <pc:sldMkLst>
          <pc:docMk/>
          <pc:sldMk cId="4071525549" sldId="257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071525549" sldId="257"/>
            <ac:spMk id="5" creationId="{A8DA6D10-3FBA-CBAC-7A2D-E48CB948C662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071525549" sldId="257"/>
            <ac:spMk id="15" creationId="{548972B4-D5E6-6B28-80AA-CA3C52F6645F}"/>
          </ac:spMkLst>
        </pc:spChg>
      </pc:sldChg>
      <pc:sldChg chg="modSp mod modTransition">
        <pc:chgData name="vamsikrishna jammala" userId="4f816a0251f151b3" providerId="LiveId" clId="{A19CEDAC-0EC0-42DF-8245-DF906907DEE9}" dt="2026-01-08T05:32:53.819" v="318"/>
        <pc:sldMkLst>
          <pc:docMk/>
          <pc:sldMk cId="1674409746" sldId="258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674409746" sldId="258"/>
            <ac:spMk id="2" creationId="{58EF146D-CF56-9A9D-3671-9975CDD26A4C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674409746" sldId="258"/>
            <ac:spMk id="5" creationId="{95830046-F61D-A1C2-C951-889C156A5C67}"/>
          </ac:spMkLst>
        </pc:spChg>
      </pc:sldChg>
      <pc:sldChg chg="modSp mod modTransition">
        <pc:chgData name="vamsikrishna jammala" userId="4f816a0251f151b3" providerId="LiveId" clId="{A19CEDAC-0EC0-42DF-8245-DF906907DEE9}" dt="2026-01-08T05:33:00.668" v="319"/>
        <pc:sldMkLst>
          <pc:docMk/>
          <pc:sldMk cId="1191160353" sldId="259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191160353" sldId="259"/>
            <ac:spMk id="2" creationId="{A1BE59DC-F26C-6417-5955-3A18C7459077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191160353" sldId="259"/>
            <ac:spMk id="5" creationId="{8B1F3BAF-F566-7CEA-3116-B490C1BC74AD}"/>
          </ac:spMkLst>
        </pc:spChg>
      </pc:sldChg>
      <pc:sldChg chg="modSp modTransition">
        <pc:chgData name="vamsikrishna jammala" userId="4f816a0251f151b3" providerId="LiveId" clId="{A19CEDAC-0EC0-42DF-8245-DF906907DEE9}" dt="2026-01-08T05:33:08.109" v="320"/>
        <pc:sldMkLst>
          <pc:docMk/>
          <pc:sldMk cId="1811419000" sldId="260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811419000" sldId="260"/>
            <ac:spMk id="2" creationId="{3685203B-12F7-0F27-AF34-F853DFE0E138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811419000" sldId="260"/>
            <ac:spMk id="5" creationId="{9D1758E1-E65C-E020-FC65-6398FBE49CF8}"/>
          </ac:spMkLst>
        </pc:spChg>
      </pc:sldChg>
      <pc:sldChg chg="modSp modTransition">
        <pc:chgData name="vamsikrishna jammala" userId="4f816a0251f151b3" providerId="LiveId" clId="{A19CEDAC-0EC0-42DF-8245-DF906907DEE9}" dt="2026-01-08T05:33:13.953" v="321"/>
        <pc:sldMkLst>
          <pc:docMk/>
          <pc:sldMk cId="4217215702" sldId="261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217215702" sldId="261"/>
            <ac:spMk id="2" creationId="{8CD296AE-FBAD-1FC6-56E2-E7D3A12E0E9D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4217215702" sldId="261"/>
            <ac:spMk id="3" creationId="{0FF4C821-4C3C-E138-FF6C-724A86DDA3DE}"/>
          </ac:spMkLst>
        </pc:spChg>
      </pc:sldChg>
      <pc:sldChg chg="del">
        <pc:chgData name="vamsikrishna jammala" userId="4f816a0251f151b3" providerId="LiveId" clId="{A19CEDAC-0EC0-42DF-8245-DF906907DEE9}" dt="2026-01-08T05:13:49.712" v="0" actId="2696"/>
        <pc:sldMkLst>
          <pc:docMk/>
          <pc:sldMk cId="2092108378" sldId="262"/>
        </pc:sldMkLst>
      </pc:sldChg>
      <pc:sldChg chg="modSp modTransition">
        <pc:chgData name="vamsikrishna jammala" userId="4f816a0251f151b3" providerId="LiveId" clId="{A19CEDAC-0EC0-42DF-8245-DF906907DEE9}" dt="2026-01-08T05:33:16.844" v="322"/>
        <pc:sldMkLst>
          <pc:docMk/>
          <pc:sldMk cId="1766996691" sldId="263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766996691" sldId="263"/>
            <ac:spMk id="2" creationId="{03E9C396-BDB6-3101-7526-0E4C51062D4F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1766996691" sldId="263"/>
            <ac:spMk id="5" creationId="{7AC3A2B0-E22A-E32F-BBD8-38B3768D592F}"/>
          </ac:spMkLst>
        </pc:spChg>
      </pc:sldChg>
      <pc:sldChg chg="addSp delSp modSp new mod modTransition">
        <pc:chgData name="vamsikrishna jammala" userId="4f816a0251f151b3" providerId="LiveId" clId="{A19CEDAC-0EC0-42DF-8245-DF906907DEE9}" dt="2026-01-08T05:33:20.755" v="323"/>
        <pc:sldMkLst>
          <pc:docMk/>
          <pc:sldMk cId="622036232" sldId="264"/>
        </pc:sld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k cId="622036232" sldId="264"/>
            <ac:spMk id="2" creationId="{54E69CA1-7EF9-673A-3A42-78D5B69185E3}"/>
          </ac:spMkLst>
        </pc:spChg>
        <pc:spChg chg="del">
          <ac:chgData name="vamsikrishna jammala" userId="4f816a0251f151b3" providerId="LiveId" clId="{A19CEDAC-0EC0-42DF-8245-DF906907DEE9}" dt="2026-01-08T05:17:09.058" v="35" actId="478"/>
          <ac:spMkLst>
            <pc:docMk/>
            <pc:sldMk cId="622036232" sldId="264"/>
            <ac:spMk id="3" creationId="{ABB5ABFD-0F18-A1ED-DFD8-1D5352CD18CD}"/>
          </ac:spMkLst>
        </pc:spChg>
        <pc:spChg chg="add mod">
          <ac:chgData name="vamsikrishna jammala" userId="4f816a0251f151b3" providerId="LiveId" clId="{A19CEDAC-0EC0-42DF-8245-DF906907DEE9}" dt="2026-01-08T05:31:54.785" v="309"/>
          <ac:spMkLst>
            <pc:docMk/>
            <pc:sldMk cId="622036232" sldId="264"/>
            <ac:spMk id="5" creationId="{DB47E7E6-C4B5-BADE-87E3-2B8ACDCB93E1}"/>
          </ac:spMkLst>
        </pc:spChg>
      </pc:sldChg>
      <pc:sldMasterChg chg="modSp modSldLayout">
        <pc:chgData name="vamsikrishna jammala" userId="4f816a0251f151b3" providerId="LiveId" clId="{A19CEDAC-0EC0-42DF-8245-DF906907DEE9}" dt="2026-01-08T05:31:54.785" v="309"/>
        <pc:sldMasterMkLst>
          <pc:docMk/>
          <pc:sldMasterMk cId="0" sldId="2147483648"/>
        </pc:sldMasterMkLst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7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13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14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16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1.608" v="308"/>
          <ac:spMkLst>
            <pc:docMk/>
            <pc:sldMasterMk cId="0" sldId="2147483648"/>
            <ac:spMk id="17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18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19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20" creationId="{00000000-0000-0000-0000-000000000000}"/>
          </ac:spMkLst>
        </pc:spChg>
        <pc:spChg chg="mod">
          <ac:chgData name="vamsikrishna jammala" userId="4f816a0251f151b3" providerId="LiveId" clId="{A19CEDAC-0EC0-42DF-8245-DF906907DEE9}" dt="2026-01-08T05:31:54.785" v="309"/>
          <ac:spMkLst>
            <pc:docMk/>
            <pc:sldMasterMk cId="0" sldId="2147483648"/>
            <ac:spMk id="21" creationId="{00000000-0000-0000-0000-000000000000}"/>
          </ac:spMkLst>
        </pc:sp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49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1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49"/>
              <ac:spMk id="12" creationId="{00000000-0000-0000-0000-000000000000}"/>
            </ac:spMkLst>
          </pc:spChg>
          <pc:grpChg chg="mod">
            <ac:chgData name="vamsikrishna jammala" userId="4f816a0251f151b3" providerId="LiveId" clId="{A19CEDAC-0EC0-42DF-8245-DF906907DEE9}" dt="2026-01-08T05:31:54.785" v="309"/>
            <ac:grpSpMkLst>
              <pc:docMk/>
              <pc:sldMasterMk cId="0" sldId="2147483648"/>
              <pc:sldLayoutMk cId="0" sldId="2147483649"/>
              <ac:grpSpMk id="7" creationId="{00000000-0000-0000-0000-000000000000}"/>
            </ac:grpSpMkLst>
          </pc:gr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0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0"/>
              <ac:spMk id="3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2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3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4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4"/>
              <ac:spMk id="9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5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5"/>
              <ac:spMk id="7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6"/>
          </pc:sldLayoutMkLst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2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6"/>
              <ac:spMk id="22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8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8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8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8"/>
              <ac:spMk id="4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59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59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59"/>
              <ac:spMk id="20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61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61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1"/>
              <ac:spMk id="25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62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62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2"/>
              <ac:spMk id="19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67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67"/>
              <ac:spMk id="2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7"/>
              <ac:spMk id="21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68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68"/>
              <ac:spMk id="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68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2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8"/>
              <ac:spMk id="22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69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69"/>
              <ac:spMk id="20" creationId="{00000000-0000-0000-0000-000000000000}"/>
            </ac:spMkLst>
          </pc:spChg>
          <pc:cxnChg chg="mod">
            <ac:chgData name="vamsikrishna jammala" userId="4f816a0251f151b3" providerId="LiveId" clId="{A19CEDAC-0EC0-42DF-8245-DF906907DEE9}" dt="2026-01-08T05:31:54.785" v="309"/>
            <ac:cxnSpMkLst>
              <pc:docMk/>
              <pc:sldMasterMk cId="0" sldId="2147483648"/>
              <pc:sldLayoutMk cId="0" sldId="2147483669"/>
              <ac:cxnSpMk id="17" creationId="{00000000-0000-0000-0000-000000000000}"/>
            </ac:cxnSpMkLst>
          </pc:cxnChg>
          <pc:cxnChg chg="mod">
            <ac:chgData name="vamsikrishna jammala" userId="4f816a0251f151b3" providerId="LiveId" clId="{A19CEDAC-0EC0-42DF-8245-DF906907DEE9}" dt="2026-01-08T05:31:54.785" v="309"/>
            <ac:cxnSpMkLst>
              <pc:docMk/>
              <pc:sldMasterMk cId="0" sldId="2147483648"/>
              <pc:sldLayoutMk cId="0" sldId="2147483669"/>
              <ac:cxnSpMk id="18" creationId="{00000000-0000-0000-0000-000000000000}"/>
            </ac:cxnSpMkLst>
          </pc:cxn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70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0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2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2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2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4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0"/>
              <ac:spMk id="42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72"/>
          </pc:sldLayoutMkLst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2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1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2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2"/>
              <ac:spMk id="2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2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2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2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2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2"/>
              <ac:spMk id="25" creationId="{00000000-0000-0000-0000-000000000000}"/>
            </ac:spMkLst>
          </pc:spChg>
        </pc:sldLayoutChg>
        <pc:sldLayoutChg chg="modSp">
          <pc:chgData name="vamsikrishna jammala" userId="4f816a0251f151b3" providerId="LiveId" clId="{A19CEDAC-0EC0-42DF-8245-DF906907DEE9}" dt="2026-01-08T05:31:54.785" v="309"/>
          <pc:sldLayoutMkLst>
            <pc:docMk/>
            <pc:sldMasterMk cId="0" sldId="2147483648"/>
            <pc:sldLayoutMk cId="0" sldId="2147483673"/>
          </pc:sldLayoutMkLst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3"/>
              <ac:spMk id="3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1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3"/>
              <ac:spMk id="12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4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1.608" v="308"/>
            <ac:spMkLst>
              <pc:docMk/>
              <pc:sldMasterMk cId="0" sldId="2147483648"/>
              <pc:sldLayoutMk cId="0" sldId="2147483673"/>
              <ac:spMk id="15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6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7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8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19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20" creationId="{00000000-0000-0000-0000-000000000000}"/>
            </ac:spMkLst>
          </pc:spChg>
          <pc:spChg chg="mod">
            <ac:chgData name="vamsikrishna jammala" userId="4f816a0251f151b3" providerId="LiveId" clId="{A19CEDAC-0EC0-42DF-8245-DF906907DEE9}" dt="2026-01-08T05:31:54.785" v="309"/>
            <ac:spMkLst>
              <pc:docMk/>
              <pc:sldMasterMk cId="0" sldId="2147483648"/>
              <pc:sldLayoutMk cId="0" sldId="2147483673"/>
              <ac:spMk id="21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9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6" y="1792226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7" y="3227834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2" y="295731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61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2"/>
            <a:ext cx="4825159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4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4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4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4" y="3179764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5" y="1447800"/>
            <a:ext cx="519006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2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5"/>
            <a:ext cx="3865135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5536665"/>
            <a:ext cx="8825659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7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7" y="60733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9" y="2613788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7" y="982134"/>
            <a:ext cx="8453907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029201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6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2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2" y="3179765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4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6" y="4532846"/>
            <a:ext cx="305043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3" y="5109105"/>
            <a:ext cx="305043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7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3" y="2569635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40"/>
            <a:ext cx="3644283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5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41" y="6391840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6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6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6" y="6391840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5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6" y="6391840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1" y="639184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2" y="295731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189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2E869-2F9D-336F-54DD-9F457F11A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84905"/>
            <a:ext cx="10171807" cy="2544097"/>
          </a:xfrm>
        </p:spPr>
        <p:txBody>
          <a:bodyPr/>
          <a:lstStyle/>
          <a:p>
            <a:r>
              <a:rPr lang="en-US" b="1" dirty="0">
                <a:latin typeface="Algerian" panose="04020705040A02060702" pitchFamily="82" charset="0"/>
              </a:rPr>
              <a:t>Sterility Testing: Traditional &amp; Rapid Methods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AADEA-9B97-FC1B-22C6-21F1F80BD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491" y="4128451"/>
            <a:ext cx="8825659" cy="861420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tx1"/>
                </a:solidFill>
                <a:latin typeface="Algerian" panose="04020705040A02060702" pitchFamily="82" charset="0"/>
              </a:rPr>
              <a:t>A Presentation by: Vamsi Krishna .J</a:t>
            </a:r>
            <a:endParaRPr lang="en-IN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62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DA6D10-3FBA-CBAC-7A2D-E48CB948C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838200"/>
            <a:ext cx="8761413" cy="842432"/>
          </a:xfrm>
        </p:spPr>
        <p:txBody>
          <a:bodyPr/>
          <a:lstStyle/>
          <a:p>
            <a:br>
              <a:rPr lang="en-US" dirty="0"/>
            </a:br>
            <a:r>
              <a:rPr lang="en-IN" b="1" dirty="0"/>
              <a:t>Sterilit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Testing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8972B4-D5E6-6B28-80AA-CA3C52F6645F}"/>
              </a:ext>
            </a:extLst>
          </p:cNvPr>
          <p:cNvSpPr txBox="1"/>
          <p:nvPr/>
        </p:nvSpPr>
        <p:spPr>
          <a:xfrm>
            <a:off x="752168" y="2477730"/>
            <a:ext cx="11312013" cy="372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400"/>
              </a:spcBef>
              <a:spcAft>
                <a:spcPts val="4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Sterility Testing 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Sterility testing is a critical microbiology test performed to confirm that a drug product or medical device is free from viable contaminating microorganisms.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Safety: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Essential for parenteral (injectable) products; contaminants can cause may death.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Regulatory Compliance: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 by global pharmacopeias (USP &lt;71&gt;, EP 2.6.1).</a:t>
            </a:r>
          </a:p>
          <a:p>
            <a:pPr fontAlgn="base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Assurance: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Ensures the manufacturing process remains in a "state of control."</a:t>
            </a:r>
          </a:p>
          <a:p>
            <a:pPr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 Control Strategy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It provides the final verification that the technical and organizational controls (like cleanroom design and personnel training) are effectively preventing microbial ingress.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2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F146D-CF56-9A9D-3671-9975CDD2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Methods &amp; Limitations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830046-F61D-A1C2-C951-889C156A5C67}"/>
              </a:ext>
            </a:extLst>
          </p:cNvPr>
          <p:cNvSpPr txBox="1"/>
          <p:nvPr/>
        </p:nvSpPr>
        <p:spPr>
          <a:xfrm>
            <a:off x="206479" y="2389239"/>
            <a:ext cx="11857704" cy="5006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Methods: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Membrane Filtration :The preferred method for filterable liquids and soluble products.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product is passed through a sterile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0.45-micron membrane filter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retains any microbial contaminants on the surface.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sample is filtered under aseptic conditions.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membrane is then aseptically cut into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halves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half is immersed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Soybean Casein Digest Medium (SCDM)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detect aerobic bacteria and fungi).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other half is immersed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Thioglycollate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Medium (FTGM)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 detect anaerobic and some aerobic bacteria).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Primarily used 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Pre-filled Syringes (PFS)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large and small volume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parenterals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(finished products), and oils/ointments that can be dissolved.</a:t>
            </a:r>
          </a:p>
          <a:p>
            <a:br>
              <a:rPr lang="en-US" dirty="0"/>
            </a:br>
            <a:endParaRPr lang="en-US" dirty="0"/>
          </a:p>
          <a:p>
            <a:pPr>
              <a:buNone/>
            </a:pP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4409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59DC-F26C-6417-5955-3A18C745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Methods &amp; Limitations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F3BAF-F566-7CEA-3116-B490C1BC74AD}"/>
              </a:ext>
            </a:extLst>
          </p:cNvPr>
          <p:cNvSpPr txBox="1"/>
          <p:nvPr/>
        </p:nvSpPr>
        <p:spPr>
          <a:xfrm>
            <a:off x="545691" y="2212258"/>
            <a:ext cx="1098754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Direct Inoculation :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standard method for products that cannot be easily filtered.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test sample is introduced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into the culture media (SCDM and FTGM).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volume of the product should not exceed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volume of the medium to avoid diluting the nutrients or carrying over antimicrobial activity.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samples are incubated for a specified period (usually 14 days) to observe for turbidity (growth).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Mainly used for solid articles and non-filterable materials, including: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Rubber stoppers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closures.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gloves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medical devices.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Empty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glass containers.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Opaque liquids or suspensions.</a:t>
            </a:r>
          </a:p>
          <a:p>
            <a:pPr rtl="0">
              <a:buNone/>
            </a:pP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Limitations: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Time-to-Result: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Mandatory </a:t>
            </a: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14-day incubation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period.</a:t>
            </a:r>
          </a:p>
          <a:p>
            <a:pPr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Subjectivity:</a:t>
            </a: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Relies on human eye to detect "turbidity" , leading to potential error.</a:t>
            </a:r>
          </a:p>
        </p:txBody>
      </p:sp>
    </p:spTree>
    <p:extLst>
      <p:ext uri="{BB962C8B-B14F-4D97-AF65-F5344CB8AC3E}">
        <p14:creationId xmlns:p14="http://schemas.microsoft.com/office/powerpoint/2010/main" val="119116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203B-12F7-0F27-AF34-F853DFE0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70" y="838200"/>
            <a:ext cx="10353367" cy="754627"/>
          </a:xfrm>
        </p:spPr>
        <p:txBody>
          <a:bodyPr/>
          <a:lstStyle/>
          <a:p>
            <a:r>
              <a:rPr lang="en-US" b="1" dirty="0"/>
              <a:t>Sterility Failure &amp; The Shift to RMM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758E1-E65C-E020-FC65-6398FBE49CF8}"/>
              </a:ext>
            </a:extLst>
          </p:cNvPr>
          <p:cNvSpPr txBox="1"/>
          <p:nvPr/>
        </p:nvSpPr>
        <p:spPr>
          <a:xfrm>
            <a:off x="294968" y="2433485"/>
            <a:ext cx="11341509" cy="4243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in a Sterility Failure?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Cause Analysis (RCA)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OOS (Out of Specification)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investigation.</a:t>
            </a:r>
          </a:p>
          <a:p>
            <a:pPr fontAlgn="base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entire batch must be quarantined or destroyed, costing millions.</a:t>
            </a:r>
          </a:p>
          <a:p>
            <a:pPr rtl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Solution: Rapid Microbial Methods (RMM):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 of waiting for 14 days of "growth" to be seen by the eye, we use technology to detect growth at the cellular level.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detection (Days 3–7) allows for faster investigations and reduces "at-risk" manufacturing.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Proactive Risk Management: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Acts as an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"Early Warning System"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high-value products like Cell &amp; Gene Therapy.</a:t>
            </a:r>
          </a:p>
          <a:p>
            <a:pPr fontAlgn="base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Faster Intervention: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Detects contamination in days (not weeks), allowing manufacturers to fix issues before the entire batch is lost.</a:t>
            </a:r>
          </a:p>
        </p:txBody>
      </p:sp>
    </p:spTree>
    <p:extLst>
      <p:ext uri="{BB962C8B-B14F-4D97-AF65-F5344CB8AC3E}">
        <p14:creationId xmlns:p14="http://schemas.microsoft.com/office/powerpoint/2010/main" val="1811419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96AE-FBAD-1FC6-56E2-E7D3A12E0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878" y="619432"/>
            <a:ext cx="10427109" cy="1061200"/>
          </a:xfrm>
        </p:spPr>
        <p:txBody>
          <a:bodyPr/>
          <a:lstStyle/>
          <a:p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Standards: USP &lt;72&gt; and &lt;73&gt;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4C821-4C3C-E138-FF6C-724A86DDA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227" y="2271254"/>
            <a:ext cx="11710219" cy="408530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Official Status: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of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2025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these chapters are now Official.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 &lt;72&gt; (Growth-Based RMM):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Focuses on automated systems like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BACT/ALERT® 3D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Detects CO2 production. Results often achieved in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half the time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USP &lt;71&gt;.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 &lt;73&gt; (Non-Growth-Based RMM):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Focuses on technologies like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Solid-Phase Cytometry (SCANRDI®)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in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(Same-day release).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 Suitability &amp; The "10 CFU" Challenge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Success depends on proving the method can detect very low levels of contamination (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NMT 100 CFU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with a target of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CFU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We apply the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Poisson Distribution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justify statistical variations in low-count inoculums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Benefit: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Unlike manual USP &lt;71&gt; testing, which relies on paper logs, USP &lt;72&gt;/&lt;73&gt; systems ensure that all data is traceable, unalterable, and "Inspection Ready" at all times.</a:t>
            </a:r>
          </a:p>
          <a:p>
            <a:pPr marL="0" indent="0" fontAlgn="base">
              <a:buNone/>
            </a:pP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15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C396-BDB6-3101-7526-0E4C51062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C3A2B0-E22A-E32F-BBD8-38B3768D592F}"/>
              </a:ext>
            </a:extLst>
          </p:cNvPr>
          <p:cNvSpPr txBox="1"/>
          <p:nvPr/>
        </p:nvSpPr>
        <p:spPr>
          <a:xfrm>
            <a:off x="501445" y="2315498"/>
            <a:ext cx="11488995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Standardization: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Fully embracing the official status of USP &lt;72&gt; and &lt;73&gt; to ensure global regulatory alignment in 2026.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Centricity: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Prioritizing the rapid delivery of life-saving medicines, particularly for patients requiring time-sensitive therapies.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Operational Excellence: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Modernizing the microbiology  lab to reduce human error, improve data integrity, and maximize manufacturing uptime.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>
              <a:lnSpc>
                <a:spcPct val="150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Integrity: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Moving toward automated, 21 CFR Part 11 compliant systems that provide "Audit-Ready" results at all times.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699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69CA1-7EF9-673A-3A42-78D5B691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anose="04020705040A02060702" pitchFamily="82" charset="0"/>
              </a:rPr>
              <a:t>                        THANKYOU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47E7E6-C4B5-BADE-87E3-2B8ACDCB93E1}"/>
              </a:ext>
            </a:extLst>
          </p:cNvPr>
          <p:cNvSpPr txBox="1"/>
          <p:nvPr/>
        </p:nvSpPr>
        <p:spPr>
          <a:xfrm>
            <a:off x="2197511" y="2959960"/>
            <a:ext cx="9276735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4400" b="1" dirty="0">
                <a:solidFill>
                  <a:srgbClr val="002060"/>
                </a:solidFill>
                <a:latin typeface="Goudy Stout" panose="0202090407030B020401" pitchFamily="18" charset="0"/>
              </a:rPr>
              <a:t>Any Questions ?</a:t>
            </a:r>
          </a:p>
          <a:p>
            <a:pPr algn="r">
              <a:buNone/>
            </a:pPr>
            <a:endParaRPr lang="en-US" dirty="0">
              <a:solidFill>
                <a:srgbClr val="7030A0"/>
              </a:solidFill>
              <a:latin typeface="Footlight MT Light" panose="0204060206030A020304" pitchFamily="18" charset="0"/>
            </a:endParaRPr>
          </a:p>
          <a:p>
            <a:pPr algn="r"/>
            <a:r>
              <a:rPr lang="en-US" sz="2800" b="1" dirty="0">
                <a:solidFill>
                  <a:srgbClr val="7030A0"/>
                </a:solidFill>
                <a:latin typeface="Footlight MT Light" panose="0204060206030A020304" pitchFamily="18" charset="0"/>
              </a:rPr>
              <a:t>Please feel free to share your thoughts or inquiries.</a:t>
            </a:r>
          </a:p>
          <a:p>
            <a:pPr algn="r"/>
            <a:endParaRPr lang="en-US" sz="28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algn="r"/>
            <a:r>
              <a:rPr lang="en-US" sz="2800" b="1" dirty="0">
                <a:solidFill>
                  <a:srgbClr val="FF0000"/>
                </a:solidFill>
                <a:latin typeface="Algerian" panose="04020705040A02060702" pitchFamily="82" charset="0"/>
              </a:rPr>
              <a:t>                                   </a:t>
            </a:r>
            <a:r>
              <a:rPr lang="en-US" sz="2800" dirty="0">
                <a:solidFill>
                  <a:srgbClr val="FF0000"/>
                </a:solidFill>
                <a:latin typeface="Algerian" panose="04020705040A02060702" pitchFamily="82" charset="0"/>
              </a:rPr>
              <a:t>Vamsi Krishna .J</a:t>
            </a: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36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65</TotalTime>
  <Words>838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Algerian</vt:lpstr>
      <vt:lpstr>Arial</vt:lpstr>
      <vt:lpstr>Century Gothic</vt:lpstr>
      <vt:lpstr>Footlight MT Light</vt:lpstr>
      <vt:lpstr>Goudy Stout</vt:lpstr>
      <vt:lpstr>Times New Roman</vt:lpstr>
      <vt:lpstr>Wingdings 3</vt:lpstr>
      <vt:lpstr>Ion Boardroom</vt:lpstr>
      <vt:lpstr>Sterility Testing: Traditional &amp; Rapid Methods</vt:lpstr>
      <vt:lpstr> Sterility Testing  </vt:lpstr>
      <vt:lpstr>Traditional Methods &amp; Limitations</vt:lpstr>
      <vt:lpstr>Traditional Methods &amp; Limitations</vt:lpstr>
      <vt:lpstr>Sterility Failure &amp; The Shift to RMM</vt:lpstr>
      <vt:lpstr> Modern Standards: USP &lt;72&gt; and &lt;73&gt;  </vt:lpstr>
      <vt:lpstr>Conclusion </vt:lpstr>
      <vt:lpstr>                        THANKYOU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vamsikrishna jammala</dc:creator>
  <cp:lastModifiedBy>vamsikrishna jammala</cp:lastModifiedBy>
  <cp:revision>1</cp:revision>
  <dcterms:created xsi:type="dcterms:W3CDTF">2026-01-08T04:27:45Z</dcterms:created>
  <dcterms:modified xsi:type="dcterms:W3CDTF">2026-01-08T05:33:27Z</dcterms:modified>
</cp:coreProperties>
</file>